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3" r:id="rId3"/>
    <p:sldId id="280" r:id="rId4"/>
    <p:sldId id="279" r:id="rId5"/>
    <p:sldId id="278" r:id="rId6"/>
    <p:sldId id="288" r:id="rId7"/>
    <p:sldId id="277" r:id="rId8"/>
    <p:sldId id="294" r:id="rId9"/>
    <p:sldId id="265" r:id="rId10"/>
    <p:sldId id="266" r:id="rId11"/>
    <p:sldId id="267" r:id="rId12"/>
    <p:sldId id="268" r:id="rId13"/>
    <p:sldId id="269" r:id="rId14"/>
    <p:sldId id="281" r:id="rId15"/>
    <p:sldId id="282" r:id="rId16"/>
    <p:sldId id="287" r:id="rId17"/>
    <p:sldId id="289" r:id="rId18"/>
    <p:sldId id="290" r:id="rId19"/>
    <p:sldId id="291" r:id="rId20"/>
    <p:sldId id="292" r:id="rId21"/>
    <p:sldId id="29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6" autoAdjust="0"/>
  </p:normalViewPr>
  <p:slideViewPr>
    <p:cSldViewPr>
      <p:cViewPr varScale="1">
        <p:scale>
          <a:sx n="51" d="100"/>
          <a:sy n="51" d="100"/>
        </p:scale>
        <p:origin x="-5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tufts.edu/greatdiseases/modules/neurological-disease/multimedia-backup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http://www.ovguide.com/vesicle-transport-along-microtubule-9202a8c04000641f80000000052406d7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77457-2671-40C0-97B7-3109B49799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having difficulties playing this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through the PowerPoint slide, you can access it online at: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http://sites.tufts.edu/greatdiseases/modules/neurological-disease/multimedia-backup/</a:t>
            </a:r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2488-325C-42E5-9B07-CBD19A59E7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2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tMKlPDBRJ1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dirty="0" smtClean="0"/>
              <a:t>Lesson 2.4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5428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How do our neurons transport the materials they need?</a:t>
            </a:r>
            <a:endParaRPr lang="en-US" sz="3600" b="1" dirty="0">
              <a:latin typeface="Gill Sans"/>
              <a:cs typeface="Gill San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61970" y="2880390"/>
            <a:ext cx="1646459" cy="3429089"/>
            <a:chOff x="3250246" y="1744594"/>
            <a:chExt cx="2471296" cy="512633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0246" y="1744594"/>
              <a:ext cx="2471296" cy="490592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046944" y="2257764"/>
              <a:ext cx="91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nucleus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37516" y="6501596"/>
              <a:ext cx="95606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synapse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00883" y="2599183"/>
              <a:ext cx="50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50472" y="4519710"/>
              <a:ext cx="40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37624" y="5772109"/>
              <a:ext cx="362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59858" y="6138686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12258" y="4519710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17611" y="2750682"/>
            <a:ext cx="2042352" cy="3524006"/>
            <a:chOff x="350691" y="1806209"/>
            <a:chExt cx="2042352" cy="3524006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-390136" y="2547036"/>
              <a:ext cx="3524006" cy="2042352"/>
              <a:chOff x="533402" y="1676397"/>
              <a:chExt cx="6019802" cy="3200396"/>
            </a:xfrm>
          </p:grpSpPr>
          <p:pic>
            <p:nvPicPr>
              <p:cNvPr id="15" name="Picture 2" descr="neuron diagram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594" b="8740"/>
              <a:stretch/>
            </p:blipFill>
            <p:spPr bwMode="auto">
              <a:xfrm>
                <a:off x="533402" y="1676397"/>
                <a:ext cx="6019802" cy="3200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002423" y="3775294"/>
                <a:ext cx="990601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14796" y="3698072"/>
                <a:ext cx="1143002" cy="416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05188" y="3633781"/>
                <a:ext cx="228600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181482" y="3047994"/>
                <a:ext cx="990601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71602" y="2959887"/>
                <a:ext cx="1143002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96005" y="3377628"/>
                <a:ext cx="457198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00171" y="3243938"/>
                <a:ext cx="583751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10197" y="4278080"/>
                <a:ext cx="638178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497725" y="3744352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715008" y="3809995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83921" y="2844747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69121" y="2465465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 rot="5400000">
              <a:off x="193538" y="4847218"/>
              <a:ext cx="738589" cy="227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783880" y="3615565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nucleus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57312" y="6129438"/>
            <a:ext cx="947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synapse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1043" y="1154854"/>
            <a:ext cx="2471296" cy="5126333"/>
            <a:chOff x="3250246" y="1744594"/>
            <a:chExt cx="2471296" cy="5126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0246" y="1744594"/>
              <a:ext cx="2471296" cy="4905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46944" y="2257764"/>
              <a:ext cx="91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nucleus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515" y="6501595"/>
              <a:ext cx="956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synapse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883" y="2599183"/>
              <a:ext cx="50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0472" y="4519710"/>
              <a:ext cx="40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7624" y="5772109"/>
              <a:ext cx="362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59858" y="6138686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2258" y="4519710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52800" y="2374880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Vesicles are transported to the synapse on microtubules tracks.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Microtubules have “plus-ends” and “minus-ends”.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Plus-ends are oriented toward the synapse.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Minus-ends are oriented toward the cell body.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do it – and how do we do it fast enough?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238484"/>
            <a:ext cx="136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Microtubule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12317" y="3607816"/>
            <a:ext cx="664025" cy="3221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81200" y="519326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Plus-end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2863726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Minus-end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99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xonal transport - YouTube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3367" y="1449725"/>
            <a:ext cx="6601433" cy="4951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Vesicular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055" y="221147"/>
            <a:ext cx="859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ill Sans"/>
                <a:cs typeface="Gill Sans"/>
              </a:rPr>
              <a:t>What did you notice about vesicle transport?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1043" y="1295400"/>
            <a:ext cx="2471296" cy="5126333"/>
            <a:chOff x="3250246" y="1744594"/>
            <a:chExt cx="2471296" cy="5126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0246" y="1744594"/>
              <a:ext cx="2471296" cy="4905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46944" y="2257764"/>
              <a:ext cx="91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nucleus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515" y="6501595"/>
              <a:ext cx="956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synapse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883" y="2599183"/>
              <a:ext cx="50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0472" y="4519710"/>
              <a:ext cx="40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7624" y="5772109"/>
              <a:ext cx="362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59858" y="6138686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2258" y="4519710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79420" y="2057400"/>
            <a:ext cx="5609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Transport can be in two directions.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The same vesicle can move backwards and forwards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Vesicles don’t move all the time.</a:t>
            </a:r>
          </a:p>
          <a:p>
            <a:pPr marL="457200" indent="-457200">
              <a:buFontTx/>
              <a:buAutoNum type="arabicPeriod"/>
            </a:pPr>
            <a:endParaRPr lang="en-US" sz="2400" b="1" dirty="0" smtClean="0"/>
          </a:p>
          <a:p>
            <a:pPr marL="457200" indent="-457200">
              <a:buFontTx/>
              <a:buAutoNum type="arabicPeriod"/>
            </a:pPr>
            <a:r>
              <a:rPr lang="en-US" sz="2400" b="1" dirty="0" smtClean="0"/>
              <a:t>When they are moving, they move at the same speed.</a:t>
            </a:r>
          </a:p>
          <a:p>
            <a:endParaRPr lang="en-US" sz="2400" b="1" dirty="0" smtClean="0"/>
          </a:p>
        </p:txBody>
      </p:sp>
      <p:sp>
        <p:nvSpPr>
          <p:cNvPr id="2" name="Frame 1"/>
          <p:cNvSpPr/>
          <p:nvPr/>
        </p:nvSpPr>
        <p:spPr>
          <a:xfrm>
            <a:off x="879164" y="3824154"/>
            <a:ext cx="1415959" cy="935102"/>
          </a:xfrm>
          <a:prstGeom prst="frame">
            <a:avLst>
              <a:gd name="adj1" fmla="val 653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1043" y="1371600"/>
            <a:ext cx="2471296" cy="5126333"/>
            <a:chOff x="3250246" y="1744594"/>
            <a:chExt cx="2471296" cy="5126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0246" y="1744594"/>
              <a:ext cx="2471296" cy="4905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46944" y="2257764"/>
              <a:ext cx="91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nucleus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515" y="6501595"/>
              <a:ext cx="956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synapse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883" y="2599183"/>
              <a:ext cx="50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0472" y="4519710"/>
              <a:ext cx="40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7624" y="5772109"/>
              <a:ext cx="362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59858" y="6138686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2258" y="4519710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0" y="2702002"/>
            <a:ext cx="5841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vesicles must be motorized to allow them to move up and down.</a:t>
            </a:r>
          </a:p>
        </p:txBody>
      </p:sp>
      <p:sp>
        <p:nvSpPr>
          <p:cNvPr id="2" name="Frame 1"/>
          <p:cNvSpPr/>
          <p:nvPr/>
        </p:nvSpPr>
        <p:spPr>
          <a:xfrm>
            <a:off x="879164" y="3824154"/>
            <a:ext cx="1415959" cy="935102"/>
          </a:xfrm>
          <a:prstGeom prst="frame">
            <a:avLst>
              <a:gd name="adj1" fmla="val 653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transport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8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15000" y="3309030"/>
            <a:ext cx="1981200" cy="3051855"/>
            <a:chOff x="5715000" y="3309030"/>
            <a:chExt cx="1981200" cy="3051855"/>
          </a:xfrm>
        </p:grpSpPr>
        <p:pic>
          <p:nvPicPr>
            <p:cNvPr id="6" name="Picture 6" descr="http://learn.genetics.utah.edu/content/begin/cells/vesicles/images/MotorProtein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2" r="51845" b="2486"/>
            <a:stretch/>
          </p:blipFill>
          <p:spPr bwMode="auto">
            <a:xfrm>
              <a:off x="5715000" y="3309030"/>
              <a:ext cx="1981200" cy="3051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5794830" y="3418115"/>
              <a:ext cx="1513114" cy="15306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42743" y="5413027"/>
              <a:ext cx="533400" cy="153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47886" y="3330407"/>
            <a:ext cx="2073150" cy="3142686"/>
            <a:chOff x="1347886" y="3330407"/>
            <a:chExt cx="2073150" cy="3142686"/>
          </a:xfrm>
        </p:grpSpPr>
        <p:grpSp>
          <p:nvGrpSpPr>
            <p:cNvPr id="8" name="Group 7"/>
            <p:cNvGrpSpPr/>
            <p:nvPr/>
          </p:nvGrpSpPr>
          <p:grpSpPr>
            <a:xfrm>
              <a:off x="1347886" y="3330407"/>
              <a:ext cx="2073150" cy="3142686"/>
              <a:chOff x="1282775" y="2594707"/>
              <a:chExt cx="2561050" cy="3882293"/>
            </a:xfrm>
          </p:grpSpPr>
          <p:pic>
            <p:nvPicPr>
              <p:cNvPr id="1030" name="Picture 6" descr="http://learn.genetics.utah.edu/content/begin/cells/vesicles/images/MotorProteins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52" t="14002"/>
              <a:stretch/>
            </p:blipFill>
            <p:spPr bwMode="auto">
              <a:xfrm>
                <a:off x="1406203" y="2594707"/>
                <a:ext cx="2426782" cy="3882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 rot="21255810">
                <a:off x="1282775" y="6011341"/>
                <a:ext cx="2561050" cy="304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1614714" y="3476172"/>
              <a:ext cx="1676400" cy="1676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66258" y="5323058"/>
              <a:ext cx="533400" cy="153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392" y="274638"/>
            <a:ext cx="66764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Motor </a:t>
            </a:r>
            <a:r>
              <a:rPr lang="en-US" dirty="0" smtClean="0"/>
              <a:t>Proteins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A day in the life of a Motor Protein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Kinesin</a:t>
            </a:r>
          </a:p>
          <a:p>
            <a:pPr lvl="1"/>
            <a:r>
              <a:rPr lang="en-US" dirty="0" smtClean="0"/>
              <a:t>Moves toward plus-end of microtubules</a:t>
            </a:r>
          </a:p>
          <a:p>
            <a:pPr lvl="1"/>
            <a:r>
              <a:rPr lang="en-US" dirty="0" smtClean="0"/>
              <a:t>Toward the synapse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348843" cy="4525963"/>
          </a:xfrm>
        </p:spPr>
        <p:txBody>
          <a:bodyPr/>
          <a:lstStyle/>
          <a:p>
            <a:r>
              <a:rPr lang="en-US" dirty="0" smtClean="0"/>
              <a:t>Dynein</a:t>
            </a:r>
          </a:p>
          <a:p>
            <a:pPr lvl="1"/>
            <a:r>
              <a:rPr lang="en-US" dirty="0" smtClean="0"/>
              <a:t>Moves toward minus-end of microtubules</a:t>
            </a:r>
          </a:p>
          <a:p>
            <a:pPr lvl="1"/>
            <a:r>
              <a:rPr lang="en-US" dirty="0" smtClean="0"/>
              <a:t>Toward the cell body</a:t>
            </a:r>
          </a:p>
        </p:txBody>
      </p:sp>
      <p:pic>
        <p:nvPicPr>
          <p:cNvPr id="1028" name="Picture 4" descr="http://upload.wikimedia.org/wikipedia/commons/thumb/1/1c/Kinesin_walking.gif/220px-Kinesin_walk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9" y="76201"/>
            <a:ext cx="171679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543" y="5648980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Microtubule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Plus-end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4143" y="5572780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Microtubule 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Minus-end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264" y="5336327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Dynein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6258" y="524611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Kinesin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7575" y="4160483"/>
            <a:ext cx="791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Vesicle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5413" y="4029543"/>
            <a:ext cx="791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Vesicle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Axonal Transport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Complete Part 3 on your worksheet. </a:t>
            </a:r>
          </a:p>
          <a:p>
            <a:endParaRPr lang="en-US" dirty="0" smtClean="0"/>
          </a:p>
          <a:p>
            <a:r>
              <a:rPr lang="en-US" dirty="0" smtClean="0"/>
              <a:t>For each component, determine:</a:t>
            </a:r>
          </a:p>
          <a:p>
            <a:pPr lvl="1"/>
            <a:r>
              <a:rPr lang="en-US" dirty="0" smtClean="0"/>
              <a:t>Where it needs to go</a:t>
            </a:r>
          </a:p>
          <a:p>
            <a:pPr lvl="1"/>
            <a:r>
              <a:rPr lang="en-US" dirty="0" smtClean="0"/>
              <a:t>What direction it will travel on the microtubule tracks</a:t>
            </a:r>
          </a:p>
          <a:p>
            <a:pPr lvl="1"/>
            <a:r>
              <a:rPr lang="en-US" dirty="0" smtClean="0"/>
              <a:t>Which motor protein it will use</a:t>
            </a:r>
          </a:p>
        </p:txBody>
      </p:sp>
    </p:spTree>
    <p:extLst>
      <p:ext uri="{BB962C8B-B14F-4D97-AF65-F5344CB8AC3E}">
        <p14:creationId xmlns:p14="http://schemas.microsoft.com/office/powerpoint/2010/main" val="21546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9134"/>
              </p:ext>
            </p:extLst>
          </p:nvPr>
        </p:nvGraphicFramePr>
        <p:xfrm>
          <a:off x="457200" y="1600201"/>
          <a:ext cx="8458200" cy="4876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707"/>
                <a:gridCol w="2265589"/>
                <a:gridCol w="1736952"/>
                <a:gridCol w="1736952"/>
              </a:tblGrid>
              <a:tr h="80507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Component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Where does it need to go?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Direction</a:t>
                      </a:r>
                      <a:r>
                        <a:rPr lang="en-US" sz="2200" b="1" baseline="0" dirty="0" smtClean="0"/>
                        <a:t> on microtubules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Motor Protein 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Nerve growth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synaptic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 synaptic</a:t>
                      </a:r>
                      <a:r>
                        <a:rPr lang="en-US" sz="2000" baseline="0" dirty="0" smtClean="0"/>
                        <a:t>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Herpes simplex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06482"/>
              </p:ext>
            </p:extLst>
          </p:nvPr>
        </p:nvGraphicFramePr>
        <p:xfrm>
          <a:off x="457200" y="1600201"/>
          <a:ext cx="8458200" cy="4876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707"/>
                <a:gridCol w="2265589"/>
                <a:gridCol w="1736952"/>
                <a:gridCol w="1736952"/>
              </a:tblGrid>
              <a:tr h="80507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Component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Where does it need to go?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Direction</a:t>
                      </a:r>
                      <a:r>
                        <a:rPr lang="en-US" sz="2200" b="1" baseline="0" dirty="0" smtClean="0"/>
                        <a:t> on microtubules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Motor Protein 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Nerve growth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 to the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synaptic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 synaptic</a:t>
                      </a:r>
                      <a:r>
                        <a:rPr lang="en-US" sz="2000" baseline="0" dirty="0" smtClean="0"/>
                        <a:t>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Herpes simplex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49643"/>
              </p:ext>
            </p:extLst>
          </p:nvPr>
        </p:nvGraphicFramePr>
        <p:xfrm>
          <a:off x="457200" y="1600201"/>
          <a:ext cx="8458200" cy="4876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707"/>
                <a:gridCol w="2265589"/>
                <a:gridCol w="1736952"/>
                <a:gridCol w="1736952"/>
              </a:tblGrid>
              <a:tr h="80507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Component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Where does it need to go?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Direction</a:t>
                      </a:r>
                      <a:r>
                        <a:rPr lang="en-US" sz="2200" b="1" baseline="0" dirty="0" smtClean="0"/>
                        <a:t> on microtubules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Motor Protein 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Nerve growth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 to the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synaptic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cell body to the synapse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Toward the plus-end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Kinesin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 synaptic</a:t>
                      </a:r>
                      <a:r>
                        <a:rPr lang="en-US" sz="2000" baseline="0" dirty="0" smtClean="0"/>
                        <a:t>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Herpes simplex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213393"/>
              </p:ext>
            </p:extLst>
          </p:nvPr>
        </p:nvGraphicFramePr>
        <p:xfrm>
          <a:off x="457200" y="1600201"/>
          <a:ext cx="8458200" cy="4876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707"/>
                <a:gridCol w="2265589"/>
                <a:gridCol w="1736952"/>
                <a:gridCol w="1736952"/>
              </a:tblGrid>
              <a:tr h="80507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Component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Where does it need to go?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Direction</a:t>
                      </a:r>
                      <a:r>
                        <a:rPr lang="en-US" sz="2200" b="1" baseline="0" dirty="0" smtClean="0"/>
                        <a:t> on microtubules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Motor Protein 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Nerve growth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 to the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synaptic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cell body to the synapse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Toward the plus-end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Kinesin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 synaptic</a:t>
                      </a:r>
                      <a:r>
                        <a:rPr lang="en-US" sz="2000" baseline="0" dirty="0" smtClean="0"/>
                        <a:t>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</a:t>
                      </a:r>
                      <a:r>
                        <a:rPr lang="en-US" sz="2000" baseline="0" dirty="0" smtClean="0"/>
                        <a:t> to the cell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Herpes simplex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403866"/>
            <a:ext cx="8229600" cy="13393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ill Sans"/>
              </a:rPr>
              <a:t>Complete Part 1 on your worksheets.</a:t>
            </a:r>
          </a:p>
          <a:p>
            <a:pPr lvl="1"/>
            <a:r>
              <a:rPr lang="en-US" dirty="0" smtClean="0">
                <a:latin typeface="Gill Sans"/>
              </a:rPr>
              <a:t>Sort the components into the appropriate neuronal compartments.</a:t>
            </a:r>
            <a:endParaRPr lang="en-US" dirty="0">
              <a:latin typeface="Gill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2572" y="3022436"/>
            <a:ext cx="7983220" cy="3440049"/>
            <a:chOff x="533400" y="1676400"/>
            <a:chExt cx="7983220" cy="3440049"/>
          </a:xfrm>
        </p:grpSpPr>
        <p:pic>
          <p:nvPicPr>
            <p:cNvPr id="5" name="Picture 2" descr="neuron diagram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40"/>
            <a:stretch/>
          </p:blipFill>
          <p:spPr bwMode="auto">
            <a:xfrm>
              <a:off x="533400" y="1676400"/>
              <a:ext cx="798322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002421" y="37753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14793" y="3698079"/>
              <a:ext cx="1143000" cy="41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05185" y="3633788"/>
              <a:ext cx="228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4876800"/>
              <a:ext cx="61722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53200" y="4737163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81478" y="3048000"/>
              <a:ext cx="9906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71600" y="2959893"/>
              <a:ext cx="114300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0" y="3377633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00170" y="3243944"/>
              <a:ext cx="583750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10190" y="4278086"/>
              <a:ext cx="638178" cy="17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7721" y="3744357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15000" y="3810000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83920" y="2844751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69121" y="2465465"/>
              <a:ext cx="228600" cy="379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" y="3022436"/>
            <a:ext cx="112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Dendrites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6372" y="411281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Cell Body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2907268"/>
            <a:ext cx="67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Axon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5400000">
            <a:off x="4916478" y="1788436"/>
            <a:ext cx="228604" cy="3055479"/>
          </a:xfrm>
          <a:prstGeom prst="leftBrac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602328"/>
              </p:ext>
            </p:extLst>
          </p:nvPr>
        </p:nvGraphicFramePr>
        <p:xfrm>
          <a:off x="457200" y="1600201"/>
          <a:ext cx="8458200" cy="4876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707"/>
                <a:gridCol w="2265589"/>
                <a:gridCol w="1736952"/>
                <a:gridCol w="1736952"/>
              </a:tblGrid>
              <a:tr h="80507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Component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Where does it need to go?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Direction</a:t>
                      </a:r>
                      <a:r>
                        <a:rPr lang="en-US" sz="2200" b="1" baseline="0" dirty="0" smtClean="0"/>
                        <a:t> on microtubules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Motor Protein 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Nerve growth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 to the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synaptic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cell body to the synapse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Toward the plus-end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Kinesin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 synaptic</a:t>
                      </a:r>
                      <a:r>
                        <a:rPr lang="en-US" sz="2000" baseline="0" dirty="0" smtClean="0"/>
                        <a:t>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</a:t>
                      </a:r>
                      <a:r>
                        <a:rPr lang="en-US" sz="2000" baseline="0" dirty="0" smtClean="0"/>
                        <a:t> to the cell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Herpes simplex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 to the cell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79895"/>
              </p:ext>
            </p:extLst>
          </p:nvPr>
        </p:nvGraphicFramePr>
        <p:xfrm>
          <a:off x="457200" y="1600201"/>
          <a:ext cx="8458200" cy="4876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8707"/>
                <a:gridCol w="2265589"/>
                <a:gridCol w="1736952"/>
                <a:gridCol w="1736952"/>
              </a:tblGrid>
              <a:tr h="80507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Component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Where does it need to go?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Direction</a:t>
                      </a:r>
                      <a:r>
                        <a:rPr lang="en-US" sz="2200" b="1" baseline="0" dirty="0" smtClean="0"/>
                        <a:t> on microtubules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Motor Protein 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Nerve growth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 to the</a:t>
                      </a:r>
                      <a:r>
                        <a:rPr lang="en-US" sz="2000" baseline="0" dirty="0" smtClean="0"/>
                        <a:t> c</a:t>
                      </a:r>
                      <a:r>
                        <a:rPr lang="en-US" sz="2000" dirty="0" smtClean="0"/>
                        <a:t>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synaptic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cell body to the synapse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Toward the plus-end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Kinesin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Old synaptic</a:t>
                      </a:r>
                      <a:r>
                        <a:rPr lang="en-US" sz="2000" baseline="0" dirty="0" smtClean="0"/>
                        <a:t> vesicle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</a:t>
                      </a:r>
                      <a:r>
                        <a:rPr lang="en-US" sz="2000" baseline="0" dirty="0" smtClean="0"/>
                        <a:t> to the cell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Herpes simplex virus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the synapse to the cell body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minus-end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Dynein</a:t>
                      </a:r>
                      <a:endParaRPr lang="en-US" sz="2000" dirty="0"/>
                    </a:p>
                  </a:txBody>
                  <a:tcPr/>
                </a:tc>
              </a:tr>
              <a:tr h="8143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From cell body to synapse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Toward the plus-end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Kinesin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Complete Part 4 on the worksheet, addressing the question: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How much energy does neuronal transport use? </a:t>
            </a:r>
          </a:p>
        </p:txBody>
      </p:sp>
    </p:spTree>
    <p:extLst>
      <p:ext uri="{BB962C8B-B14F-4D97-AF65-F5344CB8AC3E}">
        <p14:creationId xmlns:p14="http://schemas.microsoft.com/office/powerpoint/2010/main" val="1907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find in...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495896"/>
              </p:ext>
            </p:extLst>
          </p:nvPr>
        </p:nvGraphicFramePr>
        <p:xfrm>
          <a:off x="457200" y="1600200"/>
          <a:ext cx="8305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768600"/>
                <a:gridCol w="27686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Dendrites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Cell Body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Axon</a:t>
                      </a:r>
                      <a:endParaRPr lang="en-US" sz="25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6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find in...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02156"/>
              </p:ext>
            </p:extLst>
          </p:nvPr>
        </p:nvGraphicFramePr>
        <p:xfrm>
          <a:off x="457200" y="1600200"/>
          <a:ext cx="8305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768600"/>
                <a:gridCol w="27686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Dendrites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Cell Body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Axon</a:t>
                      </a:r>
                      <a:endParaRPr lang="en-US" sz="25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Receptor proteins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Ion channels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Growth factors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6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find in...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514803"/>
              </p:ext>
            </p:extLst>
          </p:nvPr>
        </p:nvGraphicFramePr>
        <p:xfrm>
          <a:off x="457200" y="1600200"/>
          <a:ext cx="8305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768600"/>
                <a:gridCol w="27686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Dendrites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Cell Body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Axon</a:t>
                      </a:r>
                      <a:endParaRPr lang="en-US" sz="25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Receptor proteins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Nucleus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Ion channels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Growth factors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Golgi apparatus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Endoplasmic reticulum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Synaptic vesicles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6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find in...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88330"/>
              </p:ext>
            </p:extLst>
          </p:nvPr>
        </p:nvGraphicFramePr>
        <p:xfrm>
          <a:off x="457200" y="1600200"/>
          <a:ext cx="8305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768600"/>
                <a:gridCol w="27686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Dendrites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Cell Body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Axon</a:t>
                      </a:r>
                      <a:endParaRPr lang="en-US" sz="25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Receptor proteins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Nucleus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Ion channels</a:t>
                      </a:r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Ion channels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Growth factors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Golgi apparatus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Neurotransmitters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Endoplasmic reticulum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/>
                        <a:t>Synaptic</a:t>
                      </a:r>
                      <a:r>
                        <a:rPr lang="en-US" sz="2000" b="0" baseline="0" dirty="0" smtClean="0"/>
                        <a:t> vesicles</a:t>
                      </a:r>
                      <a:endParaRPr lang="en-US" sz="2000" b="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/>
                        <a:t>Synaptic vesicles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0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find in...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381131"/>
              </p:ext>
            </p:extLst>
          </p:nvPr>
        </p:nvGraphicFramePr>
        <p:xfrm>
          <a:off x="457200" y="1600200"/>
          <a:ext cx="83058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8600"/>
                <a:gridCol w="2768600"/>
                <a:gridCol w="27686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Dendrites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Cell Body</a:t>
                      </a:r>
                      <a:endParaRPr lang="en-US" sz="2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Axon</a:t>
                      </a:r>
                      <a:endParaRPr lang="en-US" sz="25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Receptor proteins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Nucleus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Ion channels</a:t>
                      </a:r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Ion channels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Mitochondria</a:t>
                      </a:r>
                      <a:endParaRPr lang="en-US" sz="2000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Growth factors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Golgi apparatus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Neurotransmitters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Endoplasmic reticulum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Synaptic</a:t>
                      </a:r>
                      <a:r>
                        <a:rPr lang="en-US" sz="2000" b="1" baseline="0" dirty="0" smtClean="0"/>
                        <a:t> vesicles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Synaptic vesicles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9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61970" y="1803092"/>
            <a:ext cx="2024630" cy="4216708"/>
            <a:chOff x="3250246" y="1744594"/>
            <a:chExt cx="2471296" cy="5126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0246" y="1744594"/>
              <a:ext cx="2471296" cy="49059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46944" y="2257764"/>
              <a:ext cx="91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nucleus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7516" y="6501596"/>
              <a:ext cx="95606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synapse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0883" y="2599183"/>
              <a:ext cx="50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50472" y="4519710"/>
              <a:ext cx="40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37624" y="5772109"/>
              <a:ext cx="362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9858" y="6138686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2258" y="4519710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57124" y="1651581"/>
            <a:ext cx="2511455" cy="4333427"/>
            <a:chOff x="350691" y="1806209"/>
            <a:chExt cx="2042352" cy="3524006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-390136" y="2547036"/>
              <a:ext cx="3524006" cy="2042352"/>
              <a:chOff x="533402" y="1676397"/>
              <a:chExt cx="6019802" cy="3200396"/>
            </a:xfrm>
          </p:grpSpPr>
          <p:pic>
            <p:nvPicPr>
              <p:cNvPr id="15" name="Picture 2" descr="neuron diagram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594" b="8740"/>
              <a:stretch/>
            </p:blipFill>
            <p:spPr bwMode="auto">
              <a:xfrm>
                <a:off x="533402" y="1676397"/>
                <a:ext cx="6019802" cy="3200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002423" y="3775294"/>
                <a:ext cx="990601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14796" y="3698072"/>
                <a:ext cx="1143002" cy="4167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05188" y="3633781"/>
                <a:ext cx="228600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1482" y="3047994"/>
                <a:ext cx="990601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71602" y="2959887"/>
                <a:ext cx="1143002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096005" y="3377628"/>
                <a:ext cx="457198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00171" y="3243938"/>
                <a:ext cx="583751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310197" y="4278080"/>
                <a:ext cx="638178" cy="176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497725" y="3744352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715008" y="3809995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83921" y="2844747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69121" y="2465465"/>
                <a:ext cx="228600" cy="3792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 rot="5400000">
              <a:off x="193538" y="4847218"/>
              <a:ext cx="738589" cy="227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19308" y="2626135"/>
            <a:ext cx="751958" cy="303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3657" y="5868404"/>
            <a:ext cx="783261" cy="303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synapse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components to and from the synapse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172200" y="1447737"/>
            <a:ext cx="2471296" cy="4558376"/>
            <a:chOff x="3250246" y="1744594"/>
            <a:chExt cx="2471296" cy="51263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0246" y="1744594"/>
              <a:ext cx="2471296" cy="4905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46944" y="2257764"/>
              <a:ext cx="91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nucleus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515" y="6501595"/>
              <a:ext cx="956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synapse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883" y="2599183"/>
              <a:ext cx="50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0472" y="4506917"/>
              <a:ext cx="40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37624" y="5772109"/>
              <a:ext cx="362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59858" y="6138686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2258" y="4532504"/>
              <a:ext cx="363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5. 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1000" y="910770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Complete Part 2 on your worksheet.</a:t>
            </a:r>
          </a:p>
          <a:p>
            <a:r>
              <a:rPr lang="en-US" sz="2400" b="1" dirty="0" smtClean="0"/>
              <a:t>Match the process with the number in the picture.</a:t>
            </a:r>
          </a:p>
          <a:p>
            <a:endParaRPr lang="en-US" dirty="0"/>
          </a:p>
          <a:p>
            <a:r>
              <a:rPr lang="en-US" dirty="0" smtClean="0"/>
              <a:t>Vesicles are filled with neurotransmitter and then the action potential makes the vesicles release their neurotransmitter into the synapse</a:t>
            </a:r>
          </a:p>
          <a:p>
            <a:endParaRPr lang="en-US" dirty="0" smtClean="0"/>
          </a:p>
          <a:p>
            <a:r>
              <a:rPr lang="en-US" dirty="0" smtClean="0"/>
              <a:t>The cell body makes hollow spheres of membrane called vesicles</a:t>
            </a:r>
          </a:p>
          <a:p>
            <a:endParaRPr lang="en-US" dirty="0"/>
          </a:p>
          <a:p>
            <a:r>
              <a:rPr lang="en-US" dirty="0" smtClean="0"/>
              <a:t>Vesicles that need repairing are transported back to the cell body</a:t>
            </a:r>
          </a:p>
          <a:p>
            <a:endParaRPr lang="en-US" dirty="0"/>
          </a:p>
          <a:p>
            <a:r>
              <a:rPr lang="en-US" dirty="0" smtClean="0"/>
              <a:t>Vesicles can be refilled with transmitter or repaired if they are damaged</a:t>
            </a:r>
          </a:p>
          <a:p>
            <a:endParaRPr lang="en-US" dirty="0"/>
          </a:p>
          <a:p>
            <a:r>
              <a:rPr lang="en-US" dirty="0" smtClean="0"/>
              <a:t>Vesicles are transported to the synapse on microtubule tracks.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38711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908" y="584366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908" y="229688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908" y="503985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022" y="421370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components to and from the synapse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889</Words>
  <Application>Microsoft Office PowerPoint</Application>
  <PresentationFormat>On-screen Show (4:3)</PresentationFormat>
  <Paragraphs>283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Neurological Disorders Lesson 2.4 </vt:lpstr>
      <vt:lpstr>Do Now:</vt:lpstr>
      <vt:lpstr>What would you find in...</vt:lpstr>
      <vt:lpstr>What would you find in...</vt:lpstr>
      <vt:lpstr>What would you find in...</vt:lpstr>
      <vt:lpstr>What would you find in...</vt:lpstr>
      <vt:lpstr>What would you find in...</vt:lpstr>
      <vt:lpstr>Moving components to and from the synapse</vt:lpstr>
      <vt:lpstr>Moving components to and from the synapse</vt:lpstr>
      <vt:lpstr>How do we do it – and how do we do it fast enough?</vt:lpstr>
      <vt:lpstr>Vesicular Transport</vt:lpstr>
      <vt:lpstr>PowerPoint Presentation</vt:lpstr>
      <vt:lpstr>How might transport work?</vt:lpstr>
      <vt:lpstr>Motor Proteins A day in the life of a Motor Protein</vt:lpstr>
      <vt:lpstr>Axonal Transport</vt:lpstr>
      <vt:lpstr>Wrap Up:</vt:lpstr>
      <vt:lpstr>Wrap Up:</vt:lpstr>
      <vt:lpstr>Wrap Up:</vt:lpstr>
      <vt:lpstr>Wrap Up:</vt:lpstr>
      <vt:lpstr>Wrap Up:</vt:lpstr>
      <vt:lpstr>Wrap Up: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Eagle</cp:lastModifiedBy>
  <cp:revision>58</cp:revision>
  <dcterms:created xsi:type="dcterms:W3CDTF">2012-02-13T17:34:19Z</dcterms:created>
  <dcterms:modified xsi:type="dcterms:W3CDTF">2018-10-02T15:18:54Z</dcterms:modified>
</cp:coreProperties>
</file>